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1pPr>
    <a:lvl2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2pPr>
    <a:lvl3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3pPr>
    <a:lvl4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4pPr>
    <a:lvl5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5pPr>
    <a:lvl6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6pPr>
    <a:lvl7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7pPr>
    <a:lvl8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8pPr>
    <a:lvl9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2E8"/>
          </a:solidFill>
        </a:fill>
      </a:tcStyle>
    </a:wholeTbl>
    <a:band2H>
      <a:tcTxStyle/>
      <a:tcStyle>
        <a:tcBdr/>
        <a:fill>
          <a:solidFill>
            <a:srgbClr val="E6EAF4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2E7CB"/>
          </a:solidFill>
        </a:fill>
      </a:tcStyle>
    </a:wholeTbl>
    <a:band2H>
      <a:tcTxStyle/>
      <a:tcStyle>
        <a:tcBdr/>
        <a:fill>
          <a:solidFill>
            <a:srgbClr val="F8F4E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5CDDE"/>
          </a:solidFill>
        </a:fill>
      </a:tcStyle>
    </a:wholeTbl>
    <a:band2H>
      <a:tcTxStyle/>
      <a:tcStyle>
        <a:tcBdr/>
        <a:fill>
          <a:solidFill>
            <a:srgbClr val="EBE8E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65"/>
  </p:normalViewPr>
  <p:slideViewPr>
    <p:cSldViewPr snapToGrid="0" snapToObjects="1">
      <p:cViewPr varScale="1">
        <p:scale>
          <a:sx n="75" d="100"/>
          <a:sy n="75" d="100"/>
        </p:scale>
        <p:origin x="176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notesMaster" Target="notesMasters/notesMaster1.xml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6" name="Shape 136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05514427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1pPr>
    <a:lvl2pPr indent="228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2pPr>
    <a:lvl3pPr indent="457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3pPr>
    <a:lvl4pPr indent="685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4pPr>
    <a:lvl5pPr indent="9144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5pPr>
    <a:lvl6pPr indent="11430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6pPr>
    <a:lvl7pPr indent="1371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7pPr>
    <a:lvl8pPr indent="1600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8pPr>
    <a:lvl9pPr indent="1828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>
            <a:lvl1pPr algn="ctr"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13" name="Shape 13"/>
          <p:cNvSpPr>
            <a:spLocks noGrp="1"/>
          </p:cNvSpPr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algn="ctr">
              <a:spcBef>
                <a:spcPts val="0"/>
              </a:spcBef>
              <a:defRPr sz="3200"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 algn="ctr">
              <a:spcBef>
                <a:spcPts val="0"/>
              </a:spcBef>
              <a:defRPr sz="3200"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algn="ctr">
              <a:spcBef>
                <a:spcPts val="0"/>
              </a:spcBef>
              <a:defRPr sz="3200"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algn="ctr">
              <a:spcBef>
                <a:spcPts val="0"/>
              </a:spcBef>
              <a:defRPr sz="3200"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algn="ctr">
              <a:spcBef>
                <a:spcPts val="0"/>
              </a:spcBef>
              <a:defRPr sz="3200">
                <a:latin typeface="Helvetica Light"/>
                <a:ea typeface="Helvetica Light"/>
                <a:cs typeface="Helvetica Light"/>
                <a:sym typeface="Helvetica Ligh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" name="Shape 1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>
            <a:spLocks noGrp="1"/>
          </p:cNvSpPr>
          <p:nvPr>
            <p:ph type="body" sz="quarter" idx="1"/>
          </p:nvPr>
        </p:nvSpPr>
        <p:spPr>
          <a:xfrm>
            <a:off x="1270000" y="6362700"/>
            <a:ext cx="10464800" cy="469900"/>
          </a:xfrm>
          <a:prstGeom prst="rect">
            <a:avLst/>
          </a:prstGeom>
        </p:spPr>
        <p:txBody>
          <a:bodyPr anchor="t"/>
          <a:lstStyle>
            <a:lvl1pPr algn="ctr">
              <a:spcBef>
                <a:spcPts val="0"/>
              </a:spcBef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 marL="740833" indent="-296333" algn="ctr">
              <a:spcBef>
                <a:spcPts val="0"/>
              </a:spcBef>
              <a:buSzPct val="75000"/>
              <a:buChar char="•"/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marL="1185333" indent="-296333" algn="ctr">
              <a:spcBef>
                <a:spcPts val="0"/>
              </a:spcBef>
              <a:buSzPct val="75000"/>
              <a:buChar char="•"/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marL="1629833" indent="-296333" algn="ctr">
              <a:spcBef>
                <a:spcPts val="0"/>
              </a:spcBef>
              <a:buSzPct val="75000"/>
              <a:buChar char="•"/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marL="2074333" indent="-296333" algn="ctr">
              <a:spcBef>
                <a:spcPts val="0"/>
              </a:spcBef>
              <a:buSzPct val="75000"/>
              <a:buChar char="•"/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5" name="Shape 95"/>
          <p:cNvSpPr>
            <a:spLocks noGrp="1"/>
          </p:cNvSpPr>
          <p:nvPr>
            <p:ph type="body" sz="quarter" idx="13"/>
          </p:nvPr>
        </p:nvSpPr>
        <p:spPr>
          <a:xfrm>
            <a:off x="1270000" y="4267200"/>
            <a:ext cx="10464800" cy="685800"/>
          </a:xfrm>
          <a:prstGeom prst="rect">
            <a:avLst/>
          </a:prstGeom>
        </p:spPr>
        <p:txBody>
          <a:bodyPr/>
          <a:lstStyle/>
          <a:p>
            <a:pPr algn="ctr">
              <a:spcBef>
                <a:spcPts val="0"/>
              </a:spcBef>
              <a:defRPr sz="38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96" name="Shape 9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4" name="Shape 10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>
            <a:spLocks noGrp="1"/>
          </p:cNvSpPr>
          <p:nvPr>
            <p:ph type="title"/>
          </p:nvPr>
        </p:nvSpPr>
        <p:spPr>
          <a:xfrm>
            <a:off x="952500" y="-38100"/>
            <a:ext cx="11099800" cy="2159000"/>
          </a:xfrm>
          <a:prstGeom prst="rect">
            <a:avLst/>
          </a:prstGeom>
        </p:spPr>
        <p:txBody>
          <a:bodyPr/>
          <a:lstStyle>
            <a:lvl1pPr>
              <a:defRPr>
                <a:latin typeface="DIN Condensed"/>
                <a:ea typeface="DIN Condensed"/>
                <a:cs typeface="DIN Condensed"/>
                <a:sym typeface="DIN Condensed"/>
              </a:defRPr>
            </a:lvl1pPr>
          </a:lstStyle>
          <a:p>
            <a:r>
              <a:t>Title Text</a:t>
            </a:r>
          </a:p>
        </p:txBody>
      </p:sp>
      <p:sp>
        <p:nvSpPr>
          <p:cNvPr id="119" name="Shape 119"/>
          <p:cNvSpPr>
            <a:spLocks noGrp="1"/>
          </p:cNvSpPr>
          <p:nvPr>
            <p:ph type="body" idx="1"/>
          </p:nvPr>
        </p:nvSpPr>
        <p:spPr>
          <a:xfrm>
            <a:off x="952500" y="2351235"/>
            <a:ext cx="11099800" cy="6286503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0" name="Shape 12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128" name="Shape 128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444500" indent="-444500">
              <a:buSzPct val="75000"/>
              <a:buChar char="•"/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 marL="889000" indent="-444500">
              <a:buSzPct val="75000"/>
              <a:buChar char="•"/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marL="1333500" indent="-444500">
              <a:buSzPct val="75000"/>
              <a:buChar char="•"/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marL="1778000" indent="-444500">
              <a:buSzPct val="75000"/>
              <a:buChar char="•"/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marL="2222500" indent="-444500">
              <a:buSzPct val="75000"/>
              <a:buChar char="•"/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9" name="Shape 12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>
            <a:spLocks noGrp="1"/>
          </p:cNvSpPr>
          <p:nvPr>
            <p:ph type="pic" idx="13"/>
          </p:nvPr>
        </p:nvSpPr>
        <p:spPr>
          <a:xfrm>
            <a:off x="1606550" y="635000"/>
            <a:ext cx="9779000" cy="59182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2" name="Shape 22"/>
          <p:cNvSpPr>
            <a:spLocks noGrp="1"/>
          </p:cNvSpPr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>
            <a:lvl1pPr algn="ctr"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23" name="Shape 23"/>
          <p:cNvSpPr>
            <a:spLocks noGrp="1"/>
          </p:cNvSpPr>
          <p:nvPr>
            <p:ph type="body" sz="quarter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algn="ctr">
              <a:spcBef>
                <a:spcPts val="0"/>
              </a:spcBef>
              <a:defRPr sz="3200"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 algn="ctr">
              <a:spcBef>
                <a:spcPts val="0"/>
              </a:spcBef>
              <a:defRPr sz="3200"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algn="ctr">
              <a:spcBef>
                <a:spcPts val="0"/>
              </a:spcBef>
              <a:defRPr sz="3200"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algn="ctr">
              <a:spcBef>
                <a:spcPts val="0"/>
              </a:spcBef>
              <a:defRPr sz="3200"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algn="ctr">
              <a:spcBef>
                <a:spcPts val="0"/>
              </a:spcBef>
              <a:defRPr sz="3200">
                <a:latin typeface="Helvetica Light"/>
                <a:ea typeface="Helvetica Light"/>
                <a:cs typeface="Helvetica Light"/>
                <a:sym typeface="Helvetica Ligh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4" name="Shape 24"/>
          <p:cNvSpPr>
            <a:spLocks noGrp="1"/>
          </p:cNvSpPr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>
            <a:spLocks noGrp="1"/>
          </p:cNvSpPr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>
            <a:lvl1pPr algn="ctr"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32" name="Shape 3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>
            <a:spLocks noGrp="1"/>
          </p:cNvSpPr>
          <p:nvPr>
            <p:ph type="pic" sz="half" idx="13"/>
          </p:nvPr>
        </p:nvSpPr>
        <p:spPr>
          <a:xfrm>
            <a:off x="6718300" y="635000"/>
            <a:ext cx="5334000" cy="8229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40" name="Shape 40"/>
          <p:cNvSpPr>
            <a:spLocks noGrp="1"/>
          </p:cNvSpPr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 algn="ctr">
              <a:defRPr sz="60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41" name="Shape 41"/>
          <p:cNvSpPr>
            <a:spLocks noGrp="1"/>
          </p:cNvSpPr>
          <p:nvPr>
            <p:ph type="body" sz="quarter" idx="1"/>
          </p:nvPr>
        </p:nvSpPr>
        <p:spPr>
          <a:xfrm>
            <a:off x="952500" y="4762500"/>
            <a:ext cx="5334000" cy="4102100"/>
          </a:xfrm>
          <a:prstGeom prst="rect">
            <a:avLst/>
          </a:prstGeom>
        </p:spPr>
        <p:txBody>
          <a:bodyPr anchor="t"/>
          <a:lstStyle>
            <a:lvl1pPr algn="ctr">
              <a:spcBef>
                <a:spcPts val="0"/>
              </a:spcBef>
              <a:defRPr sz="3200"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 algn="ctr">
              <a:spcBef>
                <a:spcPts val="0"/>
              </a:spcBef>
              <a:defRPr sz="3200"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algn="ctr">
              <a:spcBef>
                <a:spcPts val="0"/>
              </a:spcBef>
              <a:defRPr sz="3200"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algn="ctr">
              <a:spcBef>
                <a:spcPts val="0"/>
              </a:spcBef>
              <a:defRPr sz="3200"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algn="ctr">
              <a:spcBef>
                <a:spcPts val="0"/>
              </a:spcBef>
              <a:defRPr sz="3200">
                <a:latin typeface="Helvetica Light"/>
                <a:ea typeface="Helvetica Light"/>
                <a:cs typeface="Helvetica Light"/>
                <a:sym typeface="Helvetica Ligh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2" name="Shape 4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50" name="Shape 5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8" name="Shape 58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9" name="Shape 5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>
            <a:spLocks noGrp="1"/>
          </p:cNvSpPr>
          <p:nvPr>
            <p:ph type="pic" sz="half" idx="13"/>
          </p:nvPr>
        </p:nvSpPr>
        <p:spPr>
          <a:xfrm>
            <a:off x="6718300" y="26035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7" name="Shape 6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68" name="Shape 68"/>
          <p:cNvSpPr>
            <a:spLocks noGrp="1"/>
          </p:cNvSpPr>
          <p:nvPr>
            <p:ph type="body" sz="half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buSzPct val="75000"/>
              <a:buChar char="•"/>
              <a:defRPr sz="2800"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 marL="685800" indent="-342900">
              <a:spcBef>
                <a:spcPts val="3200"/>
              </a:spcBef>
              <a:buSzPct val="75000"/>
              <a:buChar char="•"/>
              <a:defRPr sz="2800"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marL="1028700" indent="-342900">
              <a:spcBef>
                <a:spcPts val="3200"/>
              </a:spcBef>
              <a:buSzPct val="75000"/>
              <a:buChar char="•"/>
              <a:defRPr sz="2800"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marL="1371600" indent="-342900">
              <a:spcBef>
                <a:spcPts val="3200"/>
              </a:spcBef>
              <a:buSzPct val="75000"/>
              <a:buChar char="•"/>
              <a:defRPr sz="2800"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marL="1714500" indent="-342900">
              <a:spcBef>
                <a:spcPts val="3200"/>
              </a:spcBef>
              <a:buSzPct val="75000"/>
              <a:buChar char="•"/>
              <a:defRPr sz="2800">
                <a:latin typeface="Helvetica Light"/>
                <a:ea typeface="Helvetica Light"/>
                <a:cs typeface="Helvetica Light"/>
                <a:sym typeface="Helvetica Ligh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9" name="Shape 6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>
            <a:spLocks noGrp="1"/>
          </p:cNvSpPr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>
            <a:lvl1pPr marL="444500" indent="-444500">
              <a:buSzPct val="75000"/>
              <a:buChar char="•"/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 marL="889000" indent="-444500">
              <a:buSzPct val="75000"/>
              <a:buChar char="•"/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marL="1333500" indent="-444500">
              <a:buSzPct val="75000"/>
              <a:buChar char="•"/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marL="1778000" indent="-444500">
              <a:buSzPct val="75000"/>
              <a:buChar char="•"/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marL="2222500" indent="-444500">
              <a:buSzPct val="75000"/>
              <a:buChar char="•"/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7" name="Shape 7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>
            <a:spLocks noGrp="1"/>
          </p:cNvSpPr>
          <p:nvPr>
            <p:ph type="pic" sz="quarter" idx="13"/>
          </p:nvPr>
        </p:nvSpPr>
        <p:spPr>
          <a:xfrm>
            <a:off x="6718300" y="50927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Shape 85"/>
          <p:cNvSpPr>
            <a:spLocks noGrp="1"/>
          </p:cNvSpPr>
          <p:nvPr>
            <p:ph type="pic" sz="quarter" idx="14"/>
          </p:nvPr>
        </p:nvSpPr>
        <p:spPr>
          <a:xfrm>
            <a:off x="6724518" y="889000"/>
            <a:ext cx="5334002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hape 86"/>
          <p:cNvSpPr>
            <a:spLocks noGrp="1"/>
          </p:cNvSpPr>
          <p:nvPr>
            <p:ph type="pic" sz="half" idx="15"/>
          </p:nvPr>
        </p:nvSpPr>
        <p:spPr>
          <a:xfrm>
            <a:off x="952500" y="889000"/>
            <a:ext cx="5334000" cy="7975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7" name="Shape 8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6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1.jpeg"/>
          <p:cNvPicPr>
            <a:picLocks noChangeAspect="1"/>
          </p:cNvPicPr>
          <p:nvPr/>
        </p:nvPicPr>
        <p:blipFill>
          <a:blip r:embed="rId16">
            <a:extLst/>
          </a:blip>
          <a:stretch>
            <a:fillRect/>
          </a:stretch>
        </p:blipFill>
        <p:spPr>
          <a:xfrm>
            <a:off x="-192693" y="7875007"/>
            <a:ext cx="13390186" cy="1912885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Shape 3"/>
          <p:cNvSpPr>
            <a:spLocks noGrp="1"/>
          </p:cNvSpPr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4" name="Shape 4"/>
          <p:cNvSpPr>
            <a:spLocks noGrp="1"/>
          </p:cNvSpPr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hape 5"/>
          <p:cNvSpPr>
            <a:spLocks noGrp="1"/>
          </p:cNvSpPr>
          <p:nvPr>
            <p:ph type="sldNum" sz="quarter" idx="2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ransition spd="med"/>
  <p:txStyles>
    <p:titleStyle>
      <a:lvl1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1pPr>
      <a:lvl2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2pPr>
      <a:lvl3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3pPr>
      <a:lvl4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4pPr>
      <a:lvl5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5pPr>
      <a:lvl6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6pPr>
      <a:lvl7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7pPr>
      <a:lvl8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8pPr>
      <a:lvl9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9pPr>
    </p:titleStyle>
    <p:bodyStyle>
      <a:lvl1pPr marL="0" marR="0" indent="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1pPr>
      <a:lvl2pPr marL="0" marR="0" indent="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2pPr>
      <a:lvl3pPr marL="0" marR="0" indent="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3pPr>
      <a:lvl4pPr marL="0" marR="0" indent="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4pPr>
      <a:lvl5pPr marL="0" marR="0" indent="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.gi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1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2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3.gi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hyperlink" Target="mailto:portland@womenwhocode.com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mailto:portland@womenwhocode.com" TargetMode="Externa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16.png"/><Relationship Id="rId20" Type="http://schemas.openxmlformats.org/officeDocument/2006/relationships/image" Target="../media/image27.png"/><Relationship Id="rId21" Type="http://schemas.openxmlformats.org/officeDocument/2006/relationships/image" Target="../media/image28.png"/><Relationship Id="rId22" Type="http://schemas.openxmlformats.org/officeDocument/2006/relationships/image" Target="../media/image29.png"/><Relationship Id="rId23" Type="http://schemas.openxmlformats.org/officeDocument/2006/relationships/image" Target="../media/image30.png"/><Relationship Id="rId24" Type="http://schemas.openxmlformats.org/officeDocument/2006/relationships/image" Target="../media/image31.png"/><Relationship Id="rId25" Type="http://schemas.openxmlformats.org/officeDocument/2006/relationships/image" Target="../media/image32.png"/><Relationship Id="rId26" Type="http://schemas.openxmlformats.org/officeDocument/2006/relationships/image" Target="../media/image33.png"/><Relationship Id="rId27" Type="http://schemas.openxmlformats.org/officeDocument/2006/relationships/image" Target="../media/image34.png"/><Relationship Id="rId28" Type="http://schemas.openxmlformats.org/officeDocument/2006/relationships/image" Target="../media/image35.png"/><Relationship Id="rId29" Type="http://schemas.openxmlformats.org/officeDocument/2006/relationships/image" Target="../media/image36.png"/><Relationship Id="rId30" Type="http://schemas.openxmlformats.org/officeDocument/2006/relationships/image" Target="../media/image37.jpeg"/><Relationship Id="rId31" Type="http://schemas.openxmlformats.org/officeDocument/2006/relationships/image" Target="../media/image38.png"/><Relationship Id="rId32" Type="http://schemas.openxmlformats.org/officeDocument/2006/relationships/image" Target="../media/image39.png"/><Relationship Id="rId10" Type="http://schemas.openxmlformats.org/officeDocument/2006/relationships/image" Target="../media/image17.png"/><Relationship Id="rId11" Type="http://schemas.openxmlformats.org/officeDocument/2006/relationships/image" Target="../media/image18.png"/><Relationship Id="rId12" Type="http://schemas.openxmlformats.org/officeDocument/2006/relationships/image" Target="../media/image19.png"/><Relationship Id="rId13" Type="http://schemas.openxmlformats.org/officeDocument/2006/relationships/image" Target="../media/image20.png"/><Relationship Id="rId14" Type="http://schemas.openxmlformats.org/officeDocument/2006/relationships/image" Target="../media/image21.png"/><Relationship Id="rId15" Type="http://schemas.openxmlformats.org/officeDocument/2006/relationships/image" Target="../media/image22.png"/><Relationship Id="rId16" Type="http://schemas.openxmlformats.org/officeDocument/2006/relationships/image" Target="../media/image23.png"/><Relationship Id="rId17" Type="http://schemas.openxmlformats.org/officeDocument/2006/relationships/image" Target="../media/image24.png"/><Relationship Id="rId18" Type="http://schemas.openxmlformats.org/officeDocument/2006/relationships/image" Target="../media/image25.png"/><Relationship Id="rId19" Type="http://schemas.openxmlformats.org/officeDocument/2006/relationships/image" Target="../media/image26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/>
          <p:nvPr/>
        </p:nvSpPr>
        <p:spPr>
          <a:xfrm>
            <a:off x="3921504" y="5821819"/>
            <a:ext cx="5161789" cy="8084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rgbClr val="00C1B9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r>
              <a:t>@wwcodeportland</a:t>
            </a:r>
          </a:p>
        </p:txBody>
      </p:sp>
      <p:pic>
        <p:nvPicPr>
          <p:cNvPr id="139" name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57687" y="3123346"/>
            <a:ext cx="5089427" cy="274386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IoT Hackathon </a:t>
            </a:r>
          </a:p>
        </p:txBody>
      </p:sp>
      <p:sp>
        <p:nvSpPr>
          <p:cNvPr id="215" name="Shape 215"/>
          <p:cNvSpPr>
            <a:spLocks noGrp="1"/>
          </p:cNvSpPr>
          <p:nvPr>
            <p:ph type="body" idx="1"/>
          </p:nvPr>
        </p:nvSpPr>
        <p:spPr>
          <a:xfrm>
            <a:off x="952500" y="2260600"/>
            <a:ext cx="11099800" cy="6286500"/>
          </a:xfrm>
          <a:prstGeom prst="rect">
            <a:avLst/>
          </a:prstGeom>
        </p:spPr>
        <p:txBody>
          <a:bodyPr/>
          <a:lstStyle/>
          <a:p>
            <a:pPr>
              <a:defRPr b="1">
                <a:solidFill>
                  <a:srgbClr val="56B7AA"/>
                </a:solidFill>
              </a:defRPr>
            </a:pPr>
            <a:r>
              <a:t>24-hr Hackathon:</a:t>
            </a:r>
          </a:p>
          <a:p>
            <a:r>
              <a:t>Nov. 11-13th </a:t>
            </a:r>
          </a:p>
          <a:p>
            <a:r>
              <a:t>(Needs Location)</a:t>
            </a:r>
          </a:p>
          <a:p>
            <a:pPr>
              <a:defRPr b="1">
                <a:solidFill>
                  <a:srgbClr val="56B7AA"/>
                </a:solidFill>
              </a:defRPr>
            </a:pPr>
            <a:r>
              <a:t>Workshop:</a:t>
            </a:r>
          </a:p>
          <a:p>
            <a:r>
              <a:t>Oct. 20th</a:t>
            </a:r>
          </a:p>
        </p:txBody>
      </p:sp>
      <p:pic>
        <p:nvPicPr>
          <p:cNvPr id="216" name="image1.gif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307372" y="3295189"/>
            <a:ext cx="6338171" cy="421732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Networking Night</a:t>
            </a:r>
          </a:p>
        </p:txBody>
      </p:sp>
      <p:sp>
        <p:nvSpPr>
          <p:cNvPr id="219" name="Shape 219"/>
          <p:cNvSpPr>
            <a:spLocks noGrp="1"/>
          </p:cNvSpPr>
          <p:nvPr>
            <p:ph type="body" idx="1"/>
          </p:nvPr>
        </p:nvSpPr>
        <p:spPr>
          <a:xfrm>
            <a:off x="952500" y="2197100"/>
            <a:ext cx="11099800" cy="6286500"/>
          </a:xfrm>
          <a:prstGeom prst="rect">
            <a:avLst/>
          </a:prstGeom>
        </p:spPr>
        <p:txBody>
          <a:bodyPr/>
          <a:lstStyle/>
          <a:p>
            <a:pPr>
              <a:defRPr b="1">
                <a:solidFill>
                  <a:srgbClr val="56B7AA"/>
                </a:solidFill>
              </a:defRPr>
            </a:pPr>
            <a:r>
              <a:t>What?</a:t>
            </a:r>
            <a:r>
              <a:rPr b="0">
                <a:solidFill>
                  <a:srgbClr val="000000"/>
                </a:solidFill>
              </a:rPr>
              <a:t> A meetup hosted by a different tech company in Portland every month. </a:t>
            </a:r>
          </a:p>
          <a:p>
            <a:r>
              <a:t>The goal is to introduce our members to new companies, careers in tech, and to </a:t>
            </a:r>
            <a:r>
              <a:rPr b="1">
                <a:solidFill>
                  <a:srgbClr val="56B7AA"/>
                </a:solidFill>
              </a:rPr>
              <a:t>showcase women in engineering, design, product management, etc </a:t>
            </a:r>
            <a:r>
              <a:t>working at those companies.</a:t>
            </a:r>
          </a:p>
          <a:p>
            <a:pPr>
              <a:defRPr b="1">
                <a:solidFill>
                  <a:srgbClr val="56B7AA"/>
                </a:solidFill>
              </a:defRPr>
            </a:pPr>
            <a:r>
              <a:t>Why?</a:t>
            </a:r>
            <a:r>
              <a:rPr>
                <a:solidFill>
                  <a:srgbClr val="000000"/>
                </a:solidFill>
              </a:rPr>
              <a:t> </a:t>
            </a:r>
            <a:r>
              <a:rPr b="0">
                <a:solidFill>
                  <a:srgbClr val="000000"/>
                </a:solidFill>
              </a:rPr>
              <a:t>We want to build a community.</a:t>
            </a:r>
          </a:p>
        </p:txBody>
      </p:sp>
    </p:spTree>
  </p:cSld>
  <p:clrMapOvr>
    <a:masterClrMapping/>
  </p:clrMapOvr>
  <p:transition spd="slow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image6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80313" y="359528"/>
            <a:ext cx="12044173" cy="9034544"/>
          </a:xfrm>
          <a:prstGeom prst="rect">
            <a:avLst/>
          </a:prstGeom>
          <a:ln w="19050">
            <a:solidFill>
              <a:srgbClr val="000000"/>
            </a:solidFill>
            <a:miter lim="400000"/>
          </a:ln>
        </p:spPr>
      </p:pic>
    </p:spTree>
  </p:cSld>
  <p:clrMapOvr>
    <a:masterClrMapping/>
  </p:clrMapOvr>
  <p:transition spd="slow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image7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7755" y="297600"/>
            <a:ext cx="12209290" cy="9158400"/>
          </a:xfrm>
          <a:prstGeom prst="rect">
            <a:avLst/>
          </a:prstGeom>
          <a:ln w="19050">
            <a:solidFill>
              <a:srgbClr val="000000"/>
            </a:solidFill>
            <a:miter lim="400000"/>
          </a:ln>
        </p:spPr>
      </p:pic>
    </p:spTree>
  </p:cSld>
  <p:clrMapOvr>
    <a:masterClrMapping/>
  </p:clrMapOvr>
  <p:transition spd="slow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>
            <a:spLocks noGrp="1"/>
          </p:cNvSpPr>
          <p:nvPr>
            <p:ph type="title"/>
          </p:nvPr>
        </p:nvSpPr>
        <p:spPr>
          <a:xfrm>
            <a:off x="952500" y="444500"/>
            <a:ext cx="9884833" cy="1248833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 smtClean="0"/>
              <a:t>		</a:t>
            </a:r>
            <a:r>
              <a:rPr dirty="0" smtClean="0"/>
              <a:t>Upcoming </a:t>
            </a:r>
            <a:r>
              <a:rPr dirty="0"/>
              <a:t>Events</a:t>
            </a:r>
          </a:p>
        </p:txBody>
      </p:sp>
      <p:sp>
        <p:nvSpPr>
          <p:cNvPr id="226" name="Shape 226"/>
          <p:cNvSpPr>
            <a:spLocks noGrp="1"/>
          </p:cNvSpPr>
          <p:nvPr>
            <p:ph type="body" idx="1"/>
          </p:nvPr>
        </p:nvSpPr>
        <p:spPr>
          <a:xfrm>
            <a:off x="952500" y="2269067"/>
            <a:ext cx="10934700" cy="6087533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defTabSz="572516">
              <a:spcBef>
                <a:spcPts val="2300"/>
              </a:spcBef>
              <a:defRPr sz="3528"/>
            </a:pPr>
            <a:r>
              <a:rPr dirty="0"/>
              <a:t>Big Data and Machine Learning Night</a:t>
            </a:r>
          </a:p>
          <a:p>
            <a:pPr defTabSz="572516">
              <a:spcBef>
                <a:spcPts val="0"/>
              </a:spcBef>
              <a:defRPr sz="3528" b="1">
                <a:solidFill>
                  <a:srgbClr val="56B7AA"/>
                </a:solidFill>
              </a:defRPr>
            </a:pPr>
            <a:r>
              <a:rPr dirty="0"/>
              <a:t>Sept. 13 - 5:30 PM</a:t>
            </a:r>
          </a:p>
          <a:p>
            <a:pPr defTabSz="572516">
              <a:spcBef>
                <a:spcPts val="2300"/>
              </a:spcBef>
              <a:defRPr sz="3528"/>
            </a:pPr>
            <a:r>
              <a:rPr dirty="0"/>
              <a:t>Study Night</a:t>
            </a:r>
          </a:p>
          <a:p>
            <a:pPr defTabSz="572516">
              <a:spcBef>
                <a:spcPts val="0"/>
              </a:spcBef>
              <a:defRPr sz="3528" b="1">
                <a:solidFill>
                  <a:srgbClr val="56B7AA"/>
                </a:solidFill>
              </a:defRPr>
            </a:pPr>
            <a:r>
              <a:rPr dirty="0"/>
              <a:t>Sept. 14 - 5:30 PM</a:t>
            </a:r>
          </a:p>
          <a:p>
            <a:pPr defTabSz="572516">
              <a:spcBef>
                <a:spcPts val="2300"/>
              </a:spcBef>
              <a:defRPr sz="3528"/>
            </a:pPr>
            <a:r>
              <a:rPr dirty="0"/>
              <a:t>Javascript Study Night</a:t>
            </a:r>
          </a:p>
          <a:p>
            <a:pPr defTabSz="572516">
              <a:spcBef>
                <a:spcPts val="0"/>
              </a:spcBef>
              <a:defRPr sz="3528" b="1">
                <a:solidFill>
                  <a:srgbClr val="56B7AA"/>
                </a:solidFill>
              </a:defRPr>
            </a:pPr>
            <a:r>
              <a:rPr dirty="0"/>
              <a:t>Sept. 27 - 6:00 PM</a:t>
            </a:r>
          </a:p>
          <a:p>
            <a:pPr defTabSz="572516">
              <a:spcBef>
                <a:spcPts val="2300"/>
              </a:spcBef>
              <a:defRPr sz="3528"/>
            </a:pPr>
            <a:r>
              <a:rPr dirty="0"/>
              <a:t>Networking Night @ New Relic</a:t>
            </a:r>
            <a:r>
              <a:rPr dirty="0">
                <a:solidFill>
                  <a:srgbClr val="747474"/>
                </a:solidFill>
              </a:rPr>
              <a:t> (Resolution Fest 2016)</a:t>
            </a:r>
          </a:p>
          <a:p>
            <a:pPr defTabSz="572516">
              <a:spcBef>
                <a:spcPts val="0"/>
              </a:spcBef>
              <a:defRPr sz="3528" b="1">
                <a:solidFill>
                  <a:srgbClr val="56B7AA"/>
                </a:solidFill>
              </a:defRPr>
            </a:pPr>
            <a:r>
              <a:rPr dirty="0"/>
              <a:t>Oct. 3rd - 5:30 </a:t>
            </a:r>
            <a:r>
              <a:rPr dirty="0" smtClean="0"/>
              <a:t>PM</a:t>
            </a:r>
            <a:endParaRPr lang="en-US" dirty="0" smtClean="0"/>
          </a:p>
          <a:p>
            <a:pPr defTabSz="572516">
              <a:spcBef>
                <a:spcPts val="2300"/>
              </a:spcBef>
              <a:defRPr sz="3528"/>
            </a:pPr>
            <a:r>
              <a:rPr lang="en-US" dirty="0" smtClean="0"/>
              <a:t>DevOps Intro to Puppet Workshop</a:t>
            </a:r>
            <a:endParaRPr lang="en-US" dirty="0" smtClean="0">
              <a:solidFill>
                <a:srgbClr val="747474"/>
              </a:solidFill>
            </a:endParaRPr>
          </a:p>
          <a:p>
            <a:pPr defTabSz="572516">
              <a:spcBef>
                <a:spcPts val="0"/>
              </a:spcBef>
              <a:defRPr sz="3528" b="1">
                <a:solidFill>
                  <a:srgbClr val="56B7AA"/>
                </a:solidFill>
              </a:defRPr>
            </a:pPr>
            <a:r>
              <a:rPr lang="en-US" dirty="0" smtClean="0"/>
              <a:t>Oct</a:t>
            </a:r>
            <a:r>
              <a:rPr lang="en-US" dirty="0"/>
              <a:t>. </a:t>
            </a:r>
            <a:r>
              <a:rPr lang="en-US" dirty="0" smtClean="0"/>
              <a:t>5th </a:t>
            </a:r>
            <a:r>
              <a:rPr lang="en-US" dirty="0"/>
              <a:t>- </a:t>
            </a:r>
            <a:r>
              <a:rPr lang="en-US" dirty="0" smtClean="0"/>
              <a:t>6:00 </a:t>
            </a:r>
            <a:r>
              <a:rPr lang="en-US" dirty="0"/>
              <a:t>PM</a:t>
            </a:r>
          </a:p>
          <a:p>
            <a:pPr defTabSz="572516">
              <a:spcBef>
                <a:spcPts val="0"/>
              </a:spcBef>
              <a:defRPr sz="3528" b="1">
                <a:solidFill>
                  <a:srgbClr val="56B7AA"/>
                </a:solidFill>
              </a:defRPr>
            </a:pPr>
            <a:endParaRPr lang="en-US" dirty="0" smtClean="0"/>
          </a:p>
          <a:p>
            <a:pPr defTabSz="572516">
              <a:spcBef>
                <a:spcPts val="0"/>
              </a:spcBef>
              <a:defRPr sz="3528" b="1">
                <a:solidFill>
                  <a:srgbClr val="56B7AA"/>
                </a:solidFill>
              </a:defRPr>
            </a:pPr>
            <a:endParaRPr dirty="0"/>
          </a:p>
        </p:txBody>
      </p:sp>
    </p:spTree>
  </p:cSld>
  <p:clrMapOvr>
    <a:masterClrMapping/>
  </p:clrMapOvr>
  <p:transition spd="slow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B4C5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>
            <a:spLocks noGrp="1"/>
          </p:cNvSpPr>
          <p:nvPr>
            <p:ph type="title" idx="4294967295"/>
          </p:nvPr>
        </p:nvSpPr>
        <p:spPr>
          <a:xfrm>
            <a:off x="952500" y="2983041"/>
            <a:ext cx="11099800" cy="3787518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rgbClr val="F5D328"/>
                </a:solidFill>
              </a:defRPr>
            </a:lvl1pPr>
          </a:lstStyle>
          <a:p>
            <a:r>
              <a:t>How to Get Involved</a:t>
            </a:r>
          </a:p>
        </p:txBody>
      </p:sp>
    </p:spTree>
  </p:cSld>
  <p:clrMapOvr>
    <a:masterClrMapping/>
  </p:clrMapOvr>
  <p:transition spd="slow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14094">
              <a:defRPr sz="7000"/>
            </a:lvl1pPr>
          </a:lstStyle>
          <a:p>
            <a:r>
              <a:t>Want to get more involved?</a:t>
            </a:r>
          </a:p>
        </p:txBody>
      </p:sp>
      <p:sp>
        <p:nvSpPr>
          <p:cNvPr id="231" name="Shape 231"/>
          <p:cNvSpPr>
            <a:spLocks noGrp="1"/>
          </p:cNvSpPr>
          <p:nvPr>
            <p:ph type="body" idx="1"/>
          </p:nvPr>
        </p:nvSpPr>
        <p:spPr>
          <a:xfrm>
            <a:off x="952500" y="2260600"/>
            <a:ext cx="11099800" cy="6286500"/>
          </a:xfrm>
          <a:prstGeom prst="rect">
            <a:avLst/>
          </a:prstGeom>
        </p:spPr>
        <p:txBody>
          <a:bodyPr/>
          <a:lstStyle/>
          <a:p>
            <a:pPr>
              <a:defRPr b="1">
                <a:solidFill>
                  <a:srgbClr val="56B7AA"/>
                </a:solidFill>
              </a:defRPr>
            </a:pPr>
            <a:r>
              <a:t>AS A MEMBER:</a:t>
            </a:r>
            <a:r>
              <a:rPr b="0">
                <a:solidFill>
                  <a:srgbClr val="000000"/>
                </a:solidFill>
              </a:rPr>
              <a:t> volunteer at an event, co-lead a study night, teach a workshop, take on a leadership role</a:t>
            </a:r>
          </a:p>
          <a:p>
            <a:pPr>
              <a:defRPr b="1">
                <a:solidFill>
                  <a:srgbClr val="56B7AA"/>
                </a:solidFill>
              </a:defRPr>
            </a:pPr>
            <a:r>
              <a:t>AS A DEVELOPER:</a:t>
            </a:r>
            <a:r>
              <a:rPr b="0">
                <a:solidFill>
                  <a:srgbClr val="000000"/>
                </a:solidFill>
              </a:rPr>
              <a:t> lead or co-lead a study night, teach or co-teach a workshop</a:t>
            </a:r>
          </a:p>
          <a:p>
            <a:pPr>
              <a:defRPr b="1">
                <a:solidFill>
                  <a:srgbClr val="56B7AA"/>
                </a:solidFill>
              </a:defRPr>
            </a:pPr>
            <a:r>
              <a:t>AS A COMPANY: </a:t>
            </a:r>
            <a:r>
              <a:rPr b="0">
                <a:solidFill>
                  <a:srgbClr val="000000"/>
                </a:solidFill>
              </a:rPr>
              <a:t>host us for a study night, a workshop, or a Networking Night, sponsor our IoT Hackathon</a:t>
            </a:r>
          </a:p>
        </p:txBody>
      </p:sp>
    </p:spTree>
  </p:cSld>
  <p:clrMapOvr>
    <a:masterClrMapping/>
  </p:clrMapOvr>
  <p:transition spd="slow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>
            <a:spLocks noGrp="1"/>
          </p:cNvSpPr>
          <p:nvPr>
            <p:ph type="title" idx="4294967295"/>
          </p:nvPr>
        </p:nvSpPr>
        <p:spPr>
          <a:xfrm>
            <a:off x="561189" y="444500"/>
            <a:ext cx="11882422" cy="2159000"/>
          </a:xfrm>
          <a:prstGeom prst="rect">
            <a:avLst/>
          </a:prstGeom>
        </p:spPr>
        <p:txBody>
          <a:bodyPr/>
          <a:lstStyle>
            <a:lvl1pPr algn="ctr">
              <a:defRPr sz="5800"/>
            </a:lvl1pPr>
          </a:lstStyle>
          <a:p>
            <a:r>
              <a:t>Join us!</a:t>
            </a:r>
          </a:p>
        </p:txBody>
      </p:sp>
      <p:pic>
        <p:nvPicPr>
          <p:cNvPr id="234" name="image2.gif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39423" y="2525915"/>
            <a:ext cx="10125953" cy="560091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B4C5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>
            <a:spLocks noGrp="1"/>
          </p:cNvSpPr>
          <p:nvPr>
            <p:ph type="title" idx="4294967295"/>
          </p:nvPr>
        </p:nvSpPr>
        <p:spPr>
          <a:xfrm>
            <a:off x="952500" y="2983041"/>
            <a:ext cx="11099800" cy="3787518"/>
          </a:xfrm>
          <a:prstGeom prst="rect">
            <a:avLst/>
          </a:prstGeom>
        </p:spPr>
        <p:txBody>
          <a:bodyPr/>
          <a:lstStyle/>
          <a:p>
            <a:pPr algn="ctr">
              <a:defRPr>
                <a:solidFill>
                  <a:srgbClr val="F5D328"/>
                </a:solidFill>
              </a:defRPr>
            </a:pPr>
            <a:r>
              <a:t>Questions?</a:t>
            </a:r>
          </a:p>
          <a:p>
            <a:pPr algn="ctr">
              <a:defRPr sz="4000">
                <a:solidFill>
                  <a:srgbClr val="F5D328"/>
                </a:solidFill>
                <a:latin typeface="Grand Hotel"/>
                <a:ea typeface="Grand Hotel"/>
                <a:cs typeface="Grand Hotel"/>
                <a:sym typeface="Grand Hotel"/>
              </a:defRPr>
            </a:pPr>
            <a:endParaRPr/>
          </a:p>
          <a:p>
            <a:pPr algn="ctr">
              <a:defRPr sz="4800">
                <a:solidFill>
                  <a:srgbClr val="56B7AA"/>
                </a:solidFill>
              </a:defRPr>
            </a:pP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/>
              </a:rPr>
              <a:t>portland@womenwhocode.com</a:t>
            </a:r>
          </a:p>
        </p:txBody>
      </p:sp>
    </p:spTree>
  </p:cSld>
  <p:clrMapOvr>
    <a:masterClrMapping/>
  </p:clrMapOvr>
  <p:transition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Women Who Code</a:t>
            </a:r>
          </a:p>
        </p:txBody>
      </p:sp>
      <p:sp>
        <p:nvSpPr>
          <p:cNvPr id="142" name="Shape 142"/>
          <p:cNvSpPr>
            <a:spLocks noGrp="1"/>
          </p:cNvSpPr>
          <p:nvPr>
            <p:ph type="body" idx="1"/>
          </p:nvPr>
        </p:nvSpPr>
        <p:spPr>
          <a:xfrm>
            <a:off x="952500" y="2317750"/>
            <a:ext cx="11099800" cy="6286500"/>
          </a:xfrm>
          <a:prstGeom prst="rect">
            <a:avLst/>
          </a:prstGeom>
        </p:spPr>
        <p:txBody>
          <a:bodyPr/>
          <a:lstStyle/>
          <a:p>
            <a:pPr>
              <a:spcBef>
                <a:spcPts val="0"/>
              </a:spcBef>
            </a:pPr>
            <a:r>
              <a:t>Women Who Code (WWCode) is a global 501(c)(3) non-profit dedicated to </a:t>
            </a:r>
            <a:r>
              <a:rPr b="1">
                <a:solidFill>
                  <a:srgbClr val="00B6AA"/>
                </a:solidFill>
              </a:rPr>
              <a:t>INSPIRING</a:t>
            </a:r>
            <a:r>
              <a:t> women to </a:t>
            </a:r>
            <a:r>
              <a:rPr b="1">
                <a:solidFill>
                  <a:srgbClr val="56B7AA"/>
                </a:solidFill>
              </a:rPr>
              <a:t>EXCEL</a:t>
            </a:r>
            <a:r>
              <a:t> in technology careers. </a:t>
            </a:r>
          </a:p>
          <a:p>
            <a:pPr>
              <a:spcBef>
                <a:spcPts val="0"/>
              </a:spcBef>
            </a:pPr>
            <a:endParaRPr/>
          </a:p>
          <a:p>
            <a:pPr>
              <a:spcBef>
                <a:spcPts val="0"/>
              </a:spcBef>
            </a:pPr>
            <a:endParaRPr/>
          </a:p>
          <a:p>
            <a:pPr>
              <a:spcBef>
                <a:spcPts val="0"/>
              </a:spcBef>
              <a:defRPr b="1">
                <a:solidFill>
                  <a:srgbClr val="56B7AA"/>
                </a:solidFill>
              </a:defRPr>
            </a:pPr>
            <a:r>
              <a:t>Organization Overview</a:t>
            </a:r>
          </a:p>
          <a:p>
            <a:pPr>
              <a:spcBef>
                <a:spcPts val="0"/>
              </a:spcBef>
              <a:defRPr b="1">
                <a:solidFill>
                  <a:srgbClr val="56B7AA"/>
                </a:solidFill>
              </a:defRPr>
            </a:pPr>
            <a:r>
              <a:t>501(c)(3): #46-4218859</a:t>
            </a:r>
          </a:p>
        </p:txBody>
      </p:sp>
    </p:spTree>
  </p:cSld>
  <p:clrMapOvr>
    <a:masterClrMapping/>
  </p:clrMapOvr>
  <p:transition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image2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3388194" y="-2"/>
            <a:ext cx="20665395" cy="9753581"/>
          </a:xfrm>
          <a:prstGeom prst="rect">
            <a:avLst/>
          </a:prstGeom>
          <a:ln w="12700">
            <a:miter lim="400000"/>
          </a:ln>
        </p:spPr>
      </p:pic>
      <p:sp>
        <p:nvSpPr>
          <p:cNvPr id="145" name="Shape 145"/>
          <p:cNvSpPr/>
          <p:nvPr/>
        </p:nvSpPr>
        <p:spPr>
          <a:xfrm>
            <a:off x="440026" y="6784911"/>
            <a:ext cx="6088305" cy="26344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5400" b="1">
                <a:solidFill>
                  <a:srgbClr val="F5D328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t>60,000+ members</a:t>
            </a:r>
          </a:p>
          <a:p>
            <a:pPr algn="l">
              <a:defRPr sz="5400" b="1">
                <a:solidFill>
                  <a:srgbClr val="F5D328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t>60+ cities</a:t>
            </a:r>
          </a:p>
          <a:p>
            <a:pPr algn="l">
              <a:defRPr sz="5400" b="1">
                <a:solidFill>
                  <a:srgbClr val="F5D328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t>20+ countries</a:t>
            </a:r>
          </a:p>
        </p:txBody>
      </p:sp>
    </p:spTree>
  </p:cSld>
  <p:clrMapOvr>
    <a:masterClrMapping/>
  </p:clrMapOvr>
  <p:transition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B4C5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>
            <a:spLocks noGrp="1"/>
          </p:cNvSpPr>
          <p:nvPr>
            <p:ph type="title" idx="4294967295"/>
          </p:nvPr>
        </p:nvSpPr>
        <p:spPr>
          <a:xfrm>
            <a:off x="952500" y="2032567"/>
            <a:ext cx="11099800" cy="3787518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rgbClr val="F5D328"/>
                </a:solidFill>
              </a:defRPr>
            </a:lvl1pPr>
          </a:lstStyle>
          <a:p>
            <a:r>
              <a:t>Portland</a:t>
            </a:r>
          </a:p>
        </p:txBody>
      </p:sp>
      <p:pic>
        <p:nvPicPr>
          <p:cNvPr id="148" name="image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840728" y="4922165"/>
            <a:ext cx="994502" cy="994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9" name="image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47306" y="4922165"/>
            <a:ext cx="994501" cy="994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0" name="image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05150" y="4922165"/>
            <a:ext cx="994501" cy="994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1" name="image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184072" y="4922165"/>
            <a:ext cx="994501" cy="994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2" name="image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362994" y="4922165"/>
            <a:ext cx="994501" cy="994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>
            <a:spLocks noGrp="1"/>
          </p:cNvSpPr>
          <p:nvPr>
            <p:ph type="body" idx="1"/>
          </p:nvPr>
        </p:nvSpPr>
        <p:spPr>
          <a:xfrm>
            <a:off x="952500" y="1568450"/>
            <a:ext cx="11099800" cy="6286500"/>
          </a:xfrm>
          <a:prstGeom prst="rect">
            <a:avLst/>
          </a:prstGeom>
        </p:spPr>
        <p:txBody>
          <a:bodyPr/>
          <a:lstStyle/>
          <a:p>
            <a:r>
              <a:t>Founded: June 10, 2014 </a:t>
            </a:r>
          </a:p>
          <a:p>
            <a:pPr>
              <a:spcBef>
                <a:spcPts val="1600"/>
              </a:spcBef>
            </a:pPr>
            <a:endParaRPr/>
          </a:p>
          <a:p>
            <a:pPr>
              <a:spcBef>
                <a:spcPts val="0"/>
              </a:spcBef>
            </a:pPr>
            <a:r>
              <a:t>1300+ members</a:t>
            </a:r>
          </a:p>
          <a:p>
            <a:pPr>
              <a:defRPr>
                <a:solidFill>
                  <a:srgbClr val="A6AAA9"/>
                </a:solidFill>
              </a:defRPr>
            </a:pPr>
            <a:endParaRPr/>
          </a:p>
          <a:p>
            <a:pPr>
              <a:defRPr>
                <a:solidFill>
                  <a:srgbClr val="A6AAA9"/>
                </a:solidFill>
              </a:defRPr>
            </a:pPr>
            <a:endParaRPr/>
          </a:p>
        </p:txBody>
      </p:sp>
      <p:sp>
        <p:nvSpPr>
          <p:cNvPr id="155" name="Shape 155"/>
          <p:cNvSpPr/>
          <p:nvPr/>
        </p:nvSpPr>
        <p:spPr>
          <a:xfrm>
            <a:off x="2442972" y="4598227"/>
            <a:ext cx="10464801" cy="40900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 defTabSz="560830">
              <a:spcBef>
                <a:spcPts val="1500"/>
              </a:spcBef>
              <a:defRPr sz="3400">
                <a:latin typeface="+mj-lt"/>
                <a:ea typeface="+mj-ea"/>
                <a:cs typeface="+mj-cs"/>
                <a:sym typeface="Helvetica Neue"/>
              </a:defRPr>
            </a:pPr>
            <a:r>
              <a:t>meetup.com/women-who-code-portland</a:t>
            </a:r>
          </a:p>
          <a:p>
            <a:pPr algn="l" defTabSz="560830">
              <a:spcBef>
                <a:spcPts val="1500"/>
              </a:spcBef>
              <a:defRPr sz="3400">
                <a:latin typeface="+mj-lt"/>
                <a:ea typeface="+mj-ea"/>
                <a:cs typeface="+mj-cs"/>
                <a:sym typeface="Helvetica Neue"/>
              </a:defRPr>
            </a:pPr>
            <a:endParaRPr/>
          </a:p>
          <a:p>
            <a:pPr algn="l" defTabSz="560830">
              <a:spcBef>
                <a:spcPts val="1500"/>
              </a:spcBef>
              <a:defRPr sz="3400">
                <a:latin typeface="+mj-lt"/>
                <a:ea typeface="+mj-ea"/>
                <a:cs typeface="+mj-cs"/>
                <a:sym typeface="Helvetica Neue"/>
              </a:defRPr>
            </a:pPr>
            <a:r>
              <a:t>         @WWCodePortland  </a:t>
            </a:r>
          </a:p>
          <a:p>
            <a:pPr algn="l" defTabSz="560830">
              <a:spcBef>
                <a:spcPts val="1500"/>
              </a:spcBef>
              <a:defRPr sz="3400">
                <a:latin typeface="+mj-lt"/>
                <a:ea typeface="+mj-ea"/>
                <a:cs typeface="+mj-cs"/>
                <a:sym typeface="Helvetica Neue"/>
              </a:defRPr>
            </a:pPr>
            <a:endParaRPr/>
          </a:p>
          <a:p>
            <a:pPr algn="l" defTabSz="560830">
              <a:spcBef>
                <a:spcPts val="1500"/>
              </a:spcBef>
              <a:defRPr sz="3400">
                <a:latin typeface="+mj-lt"/>
                <a:ea typeface="+mj-ea"/>
                <a:cs typeface="+mj-cs"/>
                <a:sym typeface="Helvetica Neue"/>
              </a:defRPr>
            </a:pPr>
            <a:r>
              <a:t>wwcodeportland.slack.com</a:t>
            </a:r>
          </a:p>
        </p:txBody>
      </p:sp>
      <p:pic>
        <p:nvPicPr>
          <p:cNvPr id="156" name="image4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20955" y="4014118"/>
            <a:ext cx="1186354" cy="1186353"/>
          </a:xfrm>
          <a:prstGeom prst="rect">
            <a:avLst/>
          </a:prstGeom>
          <a:ln w="12700">
            <a:miter lim="400000"/>
          </a:ln>
        </p:spPr>
      </p:pic>
      <p:pic>
        <p:nvPicPr>
          <p:cNvPr id="157" name="image6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86311" y="5497726"/>
            <a:ext cx="1055642" cy="1055642"/>
          </a:xfrm>
          <a:prstGeom prst="rect">
            <a:avLst/>
          </a:prstGeom>
          <a:ln w="12700">
            <a:miter lim="400000"/>
          </a:ln>
        </p:spPr>
      </p:pic>
      <p:pic>
        <p:nvPicPr>
          <p:cNvPr id="158" name="image7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166637" y="5563942"/>
            <a:ext cx="1238018" cy="899722"/>
          </a:xfrm>
          <a:prstGeom prst="rect">
            <a:avLst/>
          </a:prstGeom>
          <a:ln w="12700">
            <a:miter lim="400000"/>
          </a:ln>
        </p:spPr>
      </p:pic>
      <p:pic>
        <p:nvPicPr>
          <p:cNvPr id="159" name="image8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111711" y="6915090"/>
            <a:ext cx="1055642" cy="105564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Leadership Team</a:t>
            </a:r>
          </a:p>
        </p:txBody>
      </p:sp>
      <p:sp>
        <p:nvSpPr>
          <p:cNvPr id="162" name="Shape 162"/>
          <p:cNvSpPr>
            <a:spLocks noGrp="1"/>
          </p:cNvSpPr>
          <p:nvPr>
            <p:ph type="body" idx="1"/>
          </p:nvPr>
        </p:nvSpPr>
        <p:spPr>
          <a:xfrm>
            <a:off x="952500" y="1940378"/>
            <a:ext cx="11099800" cy="6286502"/>
          </a:xfrm>
          <a:prstGeom prst="rect">
            <a:avLst/>
          </a:prstGeom>
        </p:spPr>
        <p:txBody>
          <a:bodyPr/>
          <a:lstStyle/>
          <a:p>
            <a:pPr>
              <a:defRPr b="1">
                <a:solidFill>
                  <a:srgbClr val="56B7AA"/>
                </a:solidFill>
              </a:defRPr>
            </a:pPr>
            <a:endParaRPr/>
          </a:p>
          <a:p>
            <a:pPr>
              <a:spcBef>
                <a:spcPts val="0"/>
              </a:spcBef>
            </a:pPr>
            <a:r>
              <a:t>Caterina - Director</a:t>
            </a:r>
          </a:p>
          <a:p>
            <a:pPr>
              <a:spcBef>
                <a:spcPts val="0"/>
              </a:spcBef>
            </a:pPr>
            <a:r>
              <a:t>Paige - Director</a:t>
            </a:r>
          </a:p>
          <a:p>
            <a:pPr>
              <a:spcBef>
                <a:spcPts val="0"/>
              </a:spcBef>
            </a:pPr>
            <a:r>
              <a:t>Sabina - Event Lead</a:t>
            </a:r>
          </a:p>
          <a:p>
            <a:pPr>
              <a:spcBef>
                <a:spcPts val="0"/>
              </a:spcBef>
            </a:pPr>
            <a:r>
              <a:t>Richa - Skills Development Lead</a:t>
            </a:r>
          </a:p>
          <a:p>
            <a:pPr>
              <a:spcBef>
                <a:spcPts val="0"/>
              </a:spcBef>
            </a:pPr>
            <a:r>
              <a:t>Amara - Community Lead</a:t>
            </a:r>
          </a:p>
          <a:p>
            <a:pPr>
              <a:spcBef>
                <a:spcPts val="0"/>
              </a:spcBef>
            </a:pPr>
            <a:r>
              <a:t>Sarah Joy - JavaScript Lead</a:t>
            </a:r>
            <a:endParaRPr>
              <a:solidFill>
                <a:srgbClr val="747474"/>
              </a:solidFill>
            </a:endParaRPr>
          </a:p>
          <a:p>
            <a:pPr>
              <a:spcBef>
                <a:spcPts val="0"/>
              </a:spcBef>
            </a:pPr>
            <a:r>
              <a:t>Shiyuan - Design Lead</a:t>
            </a:r>
            <a:endParaRPr>
              <a:solidFill>
                <a:srgbClr val="747474"/>
              </a:solidFill>
            </a:endParaRPr>
          </a:p>
          <a:p>
            <a:pPr>
              <a:spcBef>
                <a:spcPts val="0"/>
              </a:spcBef>
            </a:pPr>
            <a:r>
              <a:t>Tricia - DevOps Lead</a:t>
            </a:r>
            <a:endParaRPr>
              <a:solidFill>
                <a:srgbClr val="747474"/>
              </a:solidFill>
            </a:endParaRPr>
          </a:p>
          <a:p>
            <a:pPr>
              <a:spcBef>
                <a:spcPts val="0"/>
              </a:spcBef>
            </a:pPr>
            <a:endParaRPr>
              <a:solidFill>
                <a:srgbClr val="747474"/>
              </a:solidFill>
            </a:endParaRPr>
          </a:p>
          <a:p>
            <a:pPr>
              <a:spcBef>
                <a:spcPts val="0"/>
              </a:spcBef>
            </a:pPr>
            <a:r>
              <a:t>==&gt; contact us: </a:t>
            </a:r>
            <a:r>
              <a:rPr b="1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/>
              </a:rPr>
              <a:t>portland@womenwhocode.com</a:t>
            </a:r>
          </a:p>
        </p:txBody>
      </p:sp>
    </p:spTree>
  </p:cSld>
  <p:clrMapOvr>
    <a:masterClrMapping/>
  </p:clrMapOvr>
  <p:transition spd="slow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>
            <a:spLocks noGrp="1"/>
          </p:cNvSpPr>
          <p:nvPr>
            <p:ph type="title" idx="4294967295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Portland Events</a:t>
            </a:r>
          </a:p>
        </p:txBody>
      </p:sp>
      <p:sp>
        <p:nvSpPr>
          <p:cNvPr id="165" name="Shape 165"/>
          <p:cNvSpPr/>
          <p:nvPr/>
        </p:nvSpPr>
        <p:spPr>
          <a:xfrm>
            <a:off x="8378255" y="2399123"/>
            <a:ext cx="3387777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200" b="1">
                <a:solidFill>
                  <a:srgbClr val="56B7AA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t>Study Nights</a:t>
            </a:r>
          </a:p>
        </p:txBody>
      </p:sp>
      <p:sp>
        <p:nvSpPr>
          <p:cNvPr id="166" name="Shape 166"/>
          <p:cNvSpPr/>
          <p:nvPr/>
        </p:nvSpPr>
        <p:spPr>
          <a:xfrm>
            <a:off x="647362" y="2399123"/>
            <a:ext cx="4238082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200" b="1">
                <a:solidFill>
                  <a:srgbClr val="56B7AA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t>Networking Nights</a:t>
            </a:r>
          </a:p>
        </p:txBody>
      </p:sp>
      <p:sp>
        <p:nvSpPr>
          <p:cNvPr id="167" name="Shape 167"/>
          <p:cNvSpPr/>
          <p:nvPr/>
        </p:nvSpPr>
        <p:spPr>
          <a:xfrm>
            <a:off x="4876177" y="2399123"/>
            <a:ext cx="3387778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200" b="1">
                <a:solidFill>
                  <a:srgbClr val="56B7AA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t>Workshops</a:t>
            </a:r>
          </a:p>
        </p:txBody>
      </p:sp>
      <p:sp>
        <p:nvSpPr>
          <p:cNvPr id="168" name="Shape 168"/>
          <p:cNvSpPr/>
          <p:nvPr/>
        </p:nvSpPr>
        <p:spPr>
          <a:xfrm>
            <a:off x="8378255" y="4713276"/>
            <a:ext cx="3387777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200" b="1">
                <a:solidFill>
                  <a:srgbClr val="56B7AA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t>Social Events</a:t>
            </a:r>
          </a:p>
        </p:txBody>
      </p:sp>
      <p:pic>
        <p:nvPicPr>
          <p:cNvPr id="169" name="image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26118" y="5097159"/>
            <a:ext cx="812802" cy="812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0" name="image1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60063" y="4344439"/>
            <a:ext cx="812801" cy="812802"/>
          </a:xfrm>
          <a:prstGeom prst="rect">
            <a:avLst/>
          </a:prstGeom>
          <a:ln w="12700">
            <a:miter lim="400000"/>
          </a:ln>
        </p:spPr>
      </p:pic>
      <p:pic>
        <p:nvPicPr>
          <p:cNvPr id="171" name="image11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678052" y="3530484"/>
            <a:ext cx="812802" cy="812802"/>
          </a:xfrm>
          <a:prstGeom prst="rect">
            <a:avLst/>
          </a:prstGeom>
          <a:ln w="12700">
            <a:miter lim="400000"/>
          </a:ln>
        </p:spPr>
      </p:pic>
      <p:pic>
        <p:nvPicPr>
          <p:cNvPr id="172" name="image12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67776" y="5097159"/>
            <a:ext cx="812801" cy="812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3" name="image13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816087" y="3530484"/>
            <a:ext cx="812801" cy="812802"/>
          </a:xfrm>
          <a:prstGeom prst="rect">
            <a:avLst/>
          </a:prstGeom>
          <a:ln w="12700">
            <a:miter lim="400000"/>
          </a:ln>
        </p:spPr>
      </p:pic>
      <p:pic>
        <p:nvPicPr>
          <p:cNvPr id="174" name="image14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816087" y="5930338"/>
            <a:ext cx="812801" cy="812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5" name="image15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816087" y="4344439"/>
            <a:ext cx="812801" cy="812802"/>
          </a:xfrm>
          <a:prstGeom prst="rect">
            <a:avLst/>
          </a:prstGeom>
          <a:ln w="12700">
            <a:miter lim="400000"/>
          </a:ln>
        </p:spPr>
      </p:pic>
      <p:pic>
        <p:nvPicPr>
          <p:cNvPr id="176" name="image16.pn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960063" y="3526556"/>
            <a:ext cx="812801" cy="812802"/>
          </a:xfrm>
          <a:prstGeom prst="rect">
            <a:avLst/>
          </a:prstGeom>
          <a:ln w="12700">
            <a:miter lim="400000"/>
          </a:ln>
        </p:spPr>
      </p:pic>
      <p:pic>
        <p:nvPicPr>
          <p:cNvPr id="177" name="image17.png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3540016" y="3530484"/>
            <a:ext cx="812802" cy="812802"/>
          </a:xfrm>
          <a:prstGeom prst="rect">
            <a:avLst/>
          </a:prstGeom>
          <a:ln w="12700">
            <a:miter lim="400000"/>
          </a:ln>
        </p:spPr>
      </p:pic>
      <p:pic>
        <p:nvPicPr>
          <p:cNvPr id="178" name="image18.png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1827588" y="5097159"/>
            <a:ext cx="812802" cy="812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9" name="image19.png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2664153" y="5097159"/>
            <a:ext cx="812802" cy="812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0" name="image20.png"/>
          <p:cNvPicPr>
            <a:picLocks noChangeAspect="1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3540016" y="4344977"/>
            <a:ext cx="812802" cy="812802"/>
          </a:xfrm>
          <a:prstGeom prst="rect">
            <a:avLst/>
          </a:prstGeom>
          <a:ln w="12700">
            <a:miter lim="400000"/>
          </a:ln>
        </p:spPr>
      </p:pic>
      <p:pic>
        <p:nvPicPr>
          <p:cNvPr id="181" name="image21.png"/>
          <p:cNvPicPr>
            <a:picLocks noChangeAspect="1"/>
          </p:cNvPicPr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2678052" y="4344977"/>
            <a:ext cx="812802" cy="812802"/>
          </a:xfrm>
          <a:prstGeom prst="rect">
            <a:avLst/>
          </a:prstGeom>
          <a:ln w="12700">
            <a:miter lim="400000"/>
          </a:ln>
        </p:spPr>
      </p:pic>
      <p:pic>
        <p:nvPicPr>
          <p:cNvPr id="182" name="image22.png"/>
          <p:cNvPicPr>
            <a:picLocks noChangeAspect="1"/>
          </p:cNvPicPr>
          <p:nvPr/>
        </p:nvPicPr>
        <p:blipFill>
          <a:blip r:embed="rId15">
            <a:extLst/>
          </a:blip>
          <a:stretch>
            <a:fillRect/>
          </a:stretch>
        </p:blipFill>
        <p:spPr>
          <a:xfrm>
            <a:off x="2678052" y="5930338"/>
            <a:ext cx="812802" cy="812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3" name="image23.png"/>
          <p:cNvPicPr>
            <a:picLocks noChangeAspect="1"/>
          </p:cNvPicPr>
          <p:nvPr/>
        </p:nvPicPr>
        <p:blipFill>
          <a:blip r:embed="rId16">
            <a:extLst/>
          </a:blip>
          <a:stretch>
            <a:fillRect/>
          </a:stretch>
        </p:blipFill>
        <p:spPr>
          <a:xfrm>
            <a:off x="2636572" y="6763518"/>
            <a:ext cx="812801" cy="812802"/>
          </a:xfrm>
          <a:prstGeom prst="rect">
            <a:avLst/>
          </a:prstGeom>
          <a:ln w="12700">
            <a:miter lim="400000"/>
          </a:ln>
        </p:spPr>
      </p:pic>
      <p:pic>
        <p:nvPicPr>
          <p:cNvPr id="184" name="image24.png"/>
          <p:cNvPicPr>
            <a:picLocks noChangeAspect="1"/>
          </p:cNvPicPr>
          <p:nvPr/>
        </p:nvPicPr>
        <p:blipFill>
          <a:blip r:embed="rId17">
            <a:extLst/>
          </a:blip>
          <a:stretch>
            <a:fillRect/>
          </a:stretch>
        </p:blipFill>
        <p:spPr>
          <a:xfrm>
            <a:off x="969545" y="6827018"/>
            <a:ext cx="762002" cy="762002"/>
          </a:xfrm>
          <a:prstGeom prst="rect">
            <a:avLst/>
          </a:prstGeom>
          <a:ln w="12700">
            <a:miter lim="400000"/>
          </a:ln>
        </p:spPr>
      </p:pic>
      <p:pic>
        <p:nvPicPr>
          <p:cNvPr id="185" name="image25.png"/>
          <p:cNvPicPr>
            <a:picLocks noChangeAspect="1"/>
          </p:cNvPicPr>
          <p:nvPr/>
        </p:nvPicPr>
        <p:blipFill>
          <a:blip r:embed="rId18">
            <a:extLst/>
          </a:blip>
          <a:stretch>
            <a:fillRect/>
          </a:stretch>
        </p:blipFill>
        <p:spPr>
          <a:xfrm>
            <a:off x="960063" y="5930338"/>
            <a:ext cx="812801" cy="812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6" name="image26.png"/>
          <p:cNvPicPr>
            <a:picLocks noChangeAspect="1"/>
          </p:cNvPicPr>
          <p:nvPr/>
        </p:nvPicPr>
        <p:blipFill>
          <a:blip r:embed="rId19">
            <a:extLst/>
          </a:blip>
          <a:stretch>
            <a:fillRect/>
          </a:stretch>
        </p:blipFill>
        <p:spPr>
          <a:xfrm>
            <a:off x="2621909" y="7676736"/>
            <a:ext cx="889002" cy="889002"/>
          </a:xfrm>
          <a:prstGeom prst="rect">
            <a:avLst/>
          </a:prstGeom>
          <a:ln w="12700">
            <a:miter lim="400000"/>
          </a:ln>
        </p:spPr>
      </p:pic>
      <p:pic>
        <p:nvPicPr>
          <p:cNvPr id="187" name="image27.png"/>
          <p:cNvPicPr>
            <a:picLocks noChangeAspect="1"/>
          </p:cNvPicPr>
          <p:nvPr/>
        </p:nvPicPr>
        <p:blipFill>
          <a:blip r:embed="rId20">
            <a:extLst/>
          </a:blip>
          <a:stretch>
            <a:fillRect/>
          </a:stretch>
        </p:blipFill>
        <p:spPr>
          <a:xfrm>
            <a:off x="1804148" y="7714836"/>
            <a:ext cx="812802" cy="812802"/>
          </a:xfrm>
          <a:prstGeom prst="rect">
            <a:avLst/>
          </a:prstGeom>
          <a:ln w="12700">
            <a:miter lim="400000"/>
          </a:ln>
        </p:spPr>
      </p:pic>
      <p:pic>
        <p:nvPicPr>
          <p:cNvPr id="188" name="image28.png"/>
          <p:cNvPicPr>
            <a:picLocks noChangeAspect="1"/>
          </p:cNvPicPr>
          <p:nvPr/>
        </p:nvPicPr>
        <p:blipFill>
          <a:blip r:embed="rId21">
            <a:extLst/>
          </a:blip>
          <a:stretch>
            <a:fillRect/>
          </a:stretch>
        </p:blipFill>
        <p:spPr>
          <a:xfrm>
            <a:off x="6799782" y="3511891"/>
            <a:ext cx="1066802" cy="1066802"/>
          </a:xfrm>
          <a:prstGeom prst="rect">
            <a:avLst/>
          </a:prstGeom>
          <a:ln w="12700">
            <a:miter lim="400000"/>
          </a:ln>
        </p:spPr>
      </p:pic>
      <p:pic>
        <p:nvPicPr>
          <p:cNvPr id="189" name="image29.png"/>
          <p:cNvPicPr>
            <a:picLocks noChangeAspect="1"/>
          </p:cNvPicPr>
          <p:nvPr/>
        </p:nvPicPr>
        <p:blipFill>
          <a:blip r:embed="rId22">
            <a:extLst/>
          </a:blip>
          <a:stretch>
            <a:fillRect/>
          </a:stretch>
        </p:blipFill>
        <p:spPr>
          <a:xfrm>
            <a:off x="6571182" y="4732034"/>
            <a:ext cx="1524002" cy="1111251"/>
          </a:xfrm>
          <a:prstGeom prst="rect">
            <a:avLst/>
          </a:prstGeom>
          <a:ln w="12700">
            <a:miter lim="400000"/>
          </a:ln>
        </p:spPr>
      </p:pic>
      <p:pic>
        <p:nvPicPr>
          <p:cNvPr id="190" name="image30.png"/>
          <p:cNvPicPr>
            <a:picLocks noChangeAspect="1"/>
          </p:cNvPicPr>
          <p:nvPr/>
        </p:nvPicPr>
        <p:blipFill>
          <a:blip r:embed="rId23">
            <a:extLst/>
          </a:blip>
          <a:stretch>
            <a:fillRect/>
          </a:stretch>
        </p:blipFill>
        <p:spPr>
          <a:xfrm>
            <a:off x="5258122" y="4442264"/>
            <a:ext cx="1473202" cy="1473202"/>
          </a:xfrm>
          <a:prstGeom prst="rect">
            <a:avLst/>
          </a:prstGeom>
          <a:ln w="12700">
            <a:miter lim="400000"/>
          </a:ln>
        </p:spPr>
      </p:pic>
      <p:pic>
        <p:nvPicPr>
          <p:cNvPr id="191" name="image31.png"/>
          <p:cNvPicPr>
            <a:picLocks noChangeAspect="1"/>
          </p:cNvPicPr>
          <p:nvPr/>
        </p:nvPicPr>
        <p:blipFill>
          <a:blip r:embed="rId24">
            <a:extLst/>
          </a:blip>
          <a:stretch>
            <a:fillRect/>
          </a:stretch>
        </p:blipFill>
        <p:spPr>
          <a:xfrm>
            <a:off x="5300064" y="5991728"/>
            <a:ext cx="2540002" cy="446282"/>
          </a:xfrm>
          <a:prstGeom prst="rect">
            <a:avLst/>
          </a:prstGeom>
          <a:ln w="12700">
            <a:miter lim="400000"/>
          </a:ln>
        </p:spPr>
      </p:pic>
      <p:pic>
        <p:nvPicPr>
          <p:cNvPr id="192" name="image32.png"/>
          <p:cNvPicPr>
            <a:picLocks noChangeAspect="1"/>
          </p:cNvPicPr>
          <p:nvPr/>
        </p:nvPicPr>
        <p:blipFill>
          <a:blip r:embed="rId25">
            <a:extLst/>
          </a:blip>
          <a:stretch>
            <a:fillRect/>
          </a:stretch>
        </p:blipFill>
        <p:spPr>
          <a:xfrm>
            <a:off x="9222105" y="3555884"/>
            <a:ext cx="762002" cy="762002"/>
          </a:xfrm>
          <a:prstGeom prst="rect">
            <a:avLst/>
          </a:prstGeom>
          <a:ln w="12700">
            <a:miter lim="400000"/>
          </a:ln>
        </p:spPr>
      </p:pic>
      <p:sp>
        <p:nvSpPr>
          <p:cNvPr id="193" name="Shape 193"/>
          <p:cNvSpPr/>
          <p:nvPr/>
        </p:nvSpPr>
        <p:spPr>
          <a:xfrm>
            <a:off x="8722191" y="5450292"/>
            <a:ext cx="3044052" cy="162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246944" indent="-246944" algn="l">
              <a:buSzPct val="75000"/>
              <a:buChar char="-"/>
              <a:defRPr sz="2000">
                <a:latin typeface="+mn-lt"/>
                <a:ea typeface="+mn-ea"/>
                <a:cs typeface="+mn-cs"/>
                <a:sym typeface="Helvetica"/>
              </a:defRPr>
            </a:pPr>
            <a:r>
              <a:t>Women Who Strength Train</a:t>
            </a:r>
          </a:p>
          <a:p>
            <a:pPr marL="246944" indent="-246944" algn="l">
              <a:buSzPct val="75000"/>
              <a:buChar char="-"/>
              <a:defRPr sz="2000">
                <a:latin typeface="+mn-lt"/>
                <a:ea typeface="+mn-ea"/>
                <a:cs typeface="+mn-cs"/>
                <a:sym typeface="Helvetica"/>
              </a:defRPr>
            </a:pPr>
            <a:r>
              <a:t>Airbnb House at CONNECT 2016 in Seattle, WA</a:t>
            </a:r>
          </a:p>
        </p:txBody>
      </p:sp>
      <p:pic>
        <p:nvPicPr>
          <p:cNvPr id="194" name="image33.png"/>
          <p:cNvPicPr>
            <a:picLocks noChangeAspect="1"/>
          </p:cNvPicPr>
          <p:nvPr/>
        </p:nvPicPr>
        <p:blipFill>
          <a:blip r:embed="rId26">
            <a:extLst/>
          </a:blip>
          <a:stretch>
            <a:fillRect/>
          </a:stretch>
        </p:blipFill>
        <p:spPr>
          <a:xfrm>
            <a:off x="10198279" y="3555884"/>
            <a:ext cx="762002" cy="762002"/>
          </a:xfrm>
          <a:prstGeom prst="rect">
            <a:avLst/>
          </a:prstGeom>
          <a:ln w="12700">
            <a:miter lim="400000"/>
          </a:ln>
        </p:spPr>
      </p:pic>
      <p:pic>
        <p:nvPicPr>
          <p:cNvPr id="195" name="image34.png"/>
          <p:cNvPicPr>
            <a:picLocks noChangeAspect="1"/>
          </p:cNvPicPr>
          <p:nvPr/>
        </p:nvPicPr>
        <p:blipFill>
          <a:blip r:embed="rId27">
            <a:extLst/>
          </a:blip>
          <a:stretch>
            <a:fillRect/>
          </a:stretch>
        </p:blipFill>
        <p:spPr>
          <a:xfrm>
            <a:off x="5486722" y="6697619"/>
            <a:ext cx="1016002" cy="1016002"/>
          </a:xfrm>
          <a:prstGeom prst="rect">
            <a:avLst/>
          </a:prstGeom>
          <a:ln w="12700">
            <a:miter lim="400000"/>
          </a:ln>
        </p:spPr>
      </p:pic>
      <p:pic>
        <p:nvPicPr>
          <p:cNvPr id="196" name="image35.png"/>
          <p:cNvPicPr>
            <a:picLocks noChangeAspect="1"/>
          </p:cNvPicPr>
          <p:nvPr/>
        </p:nvPicPr>
        <p:blipFill>
          <a:blip r:embed="rId28">
            <a:extLst/>
          </a:blip>
          <a:stretch>
            <a:fillRect/>
          </a:stretch>
        </p:blipFill>
        <p:spPr>
          <a:xfrm>
            <a:off x="9226618" y="7211290"/>
            <a:ext cx="2629125" cy="784909"/>
          </a:xfrm>
          <a:prstGeom prst="rect">
            <a:avLst/>
          </a:prstGeom>
          <a:ln w="12700">
            <a:miter lim="400000"/>
          </a:ln>
        </p:spPr>
      </p:pic>
      <p:sp>
        <p:nvSpPr>
          <p:cNvPr id="197" name="Shape 197"/>
          <p:cNvSpPr/>
          <p:nvPr/>
        </p:nvSpPr>
        <p:spPr>
          <a:xfrm>
            <a:off x="10033492" y="7280913"/>
            <a:ext cx="2257494" cy="10070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98" name="image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172879" y="7197342"/>
            <a:ext cx="812802" cy="812802"/>
          </a:xfrm>
          <a:prstGeom prst="rect">
            <a:avLst/>
          </a:prstGeom>
          <a:ln w="12700">
            <a:miter lim="400000"/>
          </a:ln>
        </p:spPr>
      </p:pic>
      <p:sp>
        <p:nvSpPr>
          <p:cNvPr id="199" name="Shape 199"/>
          <p:cNvSpPr/>
          <p:nvPr/>
        </p:nvSpPr>
        <p:spPr>
          <a:xfrm>
            <a:off x="5422260" y="6580334"/>
            <a:ext cx="2629124" cy="2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pic>
        <p:nvPicPr>
          <p:cNvPr id="200" name="image36.png"/>
          <p:cNvPicPr>
            <a:picLocks noChangeAspect="1"/>
          </p:cNvPicPr>
          <p:nvPr/>
        </p:nvPicPr>
        <p:blipFill>
          <a:blip r:embed="rId29">
            <a:extLst/>
          </a:blip>
          <a:stretch>
            <a:fillRect/>
          </a:stretch>
        </p:blipFill>
        <p:spPr>
          <a:xfrm>
            <a:off x="5359722" y="3516969"/>
            <a:ext cx="1270002" cy="1056642"/>
          </a:xfrm>
          <a:prstGeom prst="rect">
            <a:avLst/>
          </a:prstGeom>
          <a:ln w="12700">
            <a:miter lim="400000"/>
          </a:ln>
        </p:spPr>
      </p:pic>
      <p:pic>
        <p:nvPicPr>
          <p:cNvPr id="201" name="image5.jpeg"/>
          <p:cNvPicPr>
            <a:picLocks noChangeAspect="1"/>
          </p:cNvPicPr>
          <p:nvPr/>
        </p:nvPicPr>
        <p:blipFill>
          <a:blip r:embed="rId30">
            <a:extLst/>
          </a:blip>
          <a:stretch>
            <a:fillRect/>
          </a:stretch>
        </p:blipFill>
        <p:spPr>
          <a:xfrm>
            <a:off x="3537863" y="5955738"/>
            <a:ext cx="762002" cy="762002"/>
          </a:xfrm>
          <a:prstGeom prst="rect">
            <a:avLst/>
          </a:prstGeom>
          <a:ln w="12700">
            <a:miter lim="400000"/>
          </a:ln>
        </p:spPr>
      </p:pic>
      <p:pic>
        <p:nvPicPr>
          <p:cNvPr id="202" name="image37.png"/>
          <p:cNvPicPr>
            <a:picLocks noChangeAspect="1"/>
          </p:cNvPicPr>
          <p:nvPr/>
        </p:nvPicPr>
        <p:blipFill>
          <a:blip r:embed="rId31">
            <a:extLst/>
          </a:blip>
          <a:stretch>
            <a:fillRect/>
          </a:stretch>
        </p:blipFill>
        <p:spPr>
          <a:xfrm>
            <a:off x="3514616" y="6801618"/>
            <a:ext cx="812802" cy="812802"/>
          </a:xfrm>
          <a:prstGeom prst="rect">
            <a:avLst/>
          </a:prstGeom>
          <a:ln w="12700">
            <a:miter lim="400000"/>
          </a:ln>
        </p:spPr>
      </p:pic>
      <p:pic>
        <p:nvPicPr>
          <p:cNvPr id="203" name="image38.png"/>
          <p:cNvPicPr>
            <a:picLocks noChangeAspect="1"/>
          </p:cNvPicPr>
          <p:nvPr/>
        </p:nvPicPr>
        <p:blipFill>
          <a:blip r:embed="rId32">
            <a:extLst/>
          </a:blip>
          <a:stretch>
            <a:fillRect/>
          </a:stretch>
        </p:blipFill>
        <p:spPr>
          <a:xfrm>
            <a:off x="1005876" y="7752936"/>
            <a:ext cx="736602" cy="736602"/>
          </a:xfrm>
          <a:prstGeom prst="rect">
            <a:avLst/>
          </a:prstGeom>
          <a:ln w="12700">
            <a:miter lim="400000"/>
          </a:ln>
        </p:spPr>
      </p:pic>
      <p:pic>
        <p:nvPicPr>
          <p:cNvPr id="204" name="image17.png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3524155" y="7672896"/>
            <a:ext cx="812802" cy="812802"/>
          </a:xfrm>
          <a:prstGeom prst="rect">
            <a:avLst/>
          </a:prstGeom>
          <a:ln w="12700">
            <a:miter lim="400000"/>
          </a:ln>
        </p:spPr>
      </p:pic>
      <p:pic>
        <p:nvPicPr>
          <p:cNvPr id="205" name="image17.png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1802188" y="6801618"/>
            <a:ext cx="812802" cy="812802"/>
          </a:xfrm>
          <a:prstGeom prst="rect">
            <a:avLst/>
          </a:prstGeom>
          <a:ln w="12700">
            <a:miter lim="400000"/>
          </a:ln>
        </p:spPr>
      </p:pic>
      <p:pic>
        <p:nvPicPr>
          <p:cNvPr id="206" name="image5.jpeg"/>
          <p:cNvPicPr>
            <a:picLocks noChangeAspect="1"/>
          </p:cNvPicPr>
          <p:nvPr/>
        </p:nvPicPr>
        <p:blipFill>
          <a:blip r:embed="rId30">
            <a:extLst/>
          </a:blip>
          <a:stretch>
            <a:fillRect/>
          </a:stretch>
        </p:blipFill>
        <p:spPr>
          <a:xfrm>
            <a:off x="6774054" y="6717738"/>
            <a:ext cx="812802" cy="812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Study Nights</a:t>
            </a:r>
          </a:p>
        </p:txBody>
      </p:sp>
      <p:sp>
        <p:nvSpPr>
          <p:cNvPr id="209" name="Shape 209"/>
          <p:cNvSpPr>
            <a:spLocks noGrp="1"/>
          </p:cNvSpPr>
          <p:nvPr>
            <p:ph type="body" idx="1"/>
          </p:nvPr>
        </p:nvSpPr>
        <p:spPr>
          <a:xfrm>
            <a:off x="952500" y="1940378"/>
            <a:ext cx="11099800" cy="6286502"/>
          </a:xfrm>
          <a:prstGeom prst="rect">
            <a:avLst/>
          </a:prstGeom>
        </p:spPr>
        <p:txBody>
          <a:bodyPr/>
          <a:lstStyle/>
          <a:p>
            <a:pPr>
              <a:defRPr b="1">
                <a:solidFill>
                  <a:srgbClr val="56B7AA"/>
                </a:solidFill>
              </a:defRPr>
            </a:pPr>
            <a:r>
              <a:rPr dirty="0"/>
              <a:t>SUBJECTS: </a:t>
            </a:r>
          </a:p>
          <a:p>
            <a:pPr>
              <a:spcBef>
                <a:spcPts val="0"/>
              </a:spcBef>
            </a:pPr>
            <a:r>
              <a:rPr dirty="0"/>
              <a:t>Javascript (twice a month)</a:t>
            </a:r>
          </a:p>
          <a:p>
            <a:pPr>
              <a:spcBef>
                <a:spcPts val="0"/>
              </a:spcBef>
            </a:pPr>
            <a:r>
              <a:rPr dirty="0"/>
              <a:t>Design</a:t>
            </a:r>
          </a:p>
          <a:p>
            <a:pPr>
              <a:spcBef>
                <a:spcPts val="0"/>
              </a:spcBef>
            </a:pPr>
            <a:r>
              <a:rPr dirty="0"/>
              <a:t>DevOps</a:t>
            </a:r>
          </a:p>
          <a:p>
            <a:pPr>
              <a:spcBef>
                <a:spcPts val="0"/>
              </a:spcBef>
            </a:pPr>
            <a:r>
              <a:rPr dirty="0"/>
              <a:t>Big Data</a:t>
            </a:r>
            <a:endParaRPr dirty="0">
              <a:solidFill>
                <a:srgbClr val="56B7AA"/>
              </a:solidFill>
            </a:endParaRPr>
          </a:p>
          <a:p>
            <a:pPr>
              <a:defRPr b="1">
                <a:solidFill>
                  <a:srgbClr val="56B7AA"/>
                </a:solidFill>
              </a:defRPr>
            </a:pPr>
            <a:r>
              <a:rPr dirty="0"/>
              <a:t>LOCATIONS:</a:t>
            </a:r>
            <a:r>
              <a:rPr b="0" dirty="0">
                <a:solidFill>
                  <a:srgbClr val="000000"/>
                </a:solidFill>
              </a:rPr>
              <a:t> downtown, westside</a:t>
            </a:r>
          </a:p>
        </p:txBody>
      </p:sp>
    </p:spTree>
  </p:cSld>
  <p:clrMapOvr>
    <a:masterClrMapping/>
  </p:clrMapOvr>
  <p:transition spd="slow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Workshops</a:t>
            </a:r>
          </a:p>
        </p:txBody>
      </p:sp>
      <p:sp>
        <p:nvSpPr>
          <p:cNvPr id="212" name="Shape 212"/>
          <p:cNvSpPr>
            <a:spLocks noGrp="1"/>
          </p:cNvSpPr>
          <p:nvPr>
            <p:ph type="body" idx="1"/>
          </p:nvPr>
        </p:nvSpPr>
        <p:spPr>
          <a:xfrm>
            <a:off x="952500" y="2260600"/>
            <a:ext cx="11099800" cy="6286500"/>
          </a:xfrm>
          <a:prstGeom prst="rect">
            <a:avLst/>
          </a:prstGeom>
        </p:spPr>
        <p:txBody>
          <a:bodyPr/>
          <a:lstStyle/>
          <a:p>
            <a:pPr>
              <a:defRPr b="1">
                <a:solidFill>
                  <a:srgbClr val="56B7AA"/>
                </a:solidFill>
              </a:defRPr>
            </a:pPr>
            <a:r>
              <a:rPr dirty="0"/>
              <a:t>PAST: </a:t>
            </a:r>
          </a:p>
          <a:p>
            <a:pPr>
              <a:spcBef>
                <a:spcPts val="0"/>
              </a:spcBef>
            </a:pPr>
            <a:r>
              <a:rPr dirty="0"/>
              <a:t>Prototyping in Bootstrap and Foundation</a:t>
            </a:r>
          </a:p>
          <a:p>
            <a:pPr>
              <a:spcBef>
                <a:spcPts val="0"/>
              </a:spcBef>
            </a:pPr>
            <a:r>
              <a:rPr dirty="0"/>
              <a:t>iOS vs. Android Development</a:t>
            </a:r>
          </a:p>
          <a:p>
            <a:pPr>
              <a:spcBef>
                <a:spcPts val="0"/>
              </a:spcBef>
            </a:pPr>
            <a:r>
              <a:rPr dirty="0"/>
              <a:t>React Native</a:t>
            </a:r>
          </a:p>
          <a:p>
            <a:pPr>
              <a:spcBef>
                <a:spcPts val="0"/>
              </a:spcBef>
            </a:pPr>
            <a:r>
              <a:rPr dirty="0"/>
              <a:t>Git, GitHub, and Contributing to Open Source</a:t>
            </a:r>
          </a:p>
          <a:p>
            <a:pPr>
              <a:defRPr b="1">
                <a:solidFill>
                  <a:srgbClr val="56B7AA"/>
                </a:solidFill>
              </a:defRPr>
            </a:pPr>
            <a:r>
              <a:rPr dirty="0"/>
              <a:t>FUTURE</a:t>
            </a:r>
            <a:r>
              <a:rPr dirty="0" smtClean="0"/>
              <a:t>:</a:t>
            </a:r>
          </a:p>
          <a:p>
            <a:pPr>
              <a:spcBef>
                <a:spcPts val="0"/>
              </a:spcBef>
            </a:pPr>
            <a:r>
              <a:rPr dirty="0" smtClean="0"/>
              <a:t>Intro </a:t>
            </a:r>
            <a:r>
              <a:rPr dirty="0"/>
              <a:t>to IoT (Internet of Things</a:t>
            </a:r>
            <a:r>
              <a:rPr dirty="0" smtClean="0"/>
              <a:t>)</a:t>
            </a:r>
            <a:endParaRPr lang="en-US" dirty="0" smtClean="0"/>
          </a:p>
          <a:p>
            <a:pPr>
              <a:spcBef>
                <a:spcPts val="0"/>
              </a:spcBef>
            </a:pPr>
            <a:r>
              <a:rPr lang="en-US" dirty="0"/>
              <a:t>Intro to </a:t>
            </a:r>
            <a:r>
              <a:rPr lang="en-US" dirty="0" smtClean="0"/>
              <a:t>Puppet</a:t>
            </a:r>
            <a:endParaRPr dirty="0"/>
          </a:p>
          <a:p>
            <a:pPr>
              <a:spcBef>
                <a:spcPts val="0"/>
              </a:spcBef>
            </a:pPr>
            <a:r>
              <a:rPr dirty="0"/>
              <a:t>Intro to Command Line</a:t>
            </a:r>
          </a:p>
        </p:txBody>
      </p:sp>
    </p:spTree>
  </p:cSld>
  <p:clrMapOvr>
    <a:masterClrMapping/>
  </p:clrMapOvr>
  <p:transition spd="slow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392</Words>
  <Application>Microsoft Macintosh PowerPoint</Application>
  <PresentationFormat>Custom</PresentationFormat>
  <Paragraphs>85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DIN Condensed</vt:lpstr>
      <vt:lpstr>Grand Hotel</vt:lpstr>
      <vt:lpstr>Helvetica</vt:lpstr>
      <vt:lpstr>Helvetica Light</vt:lpstr>
      <vt:lpstr>Helvetica Neue</vt:lpstr>
      <vt:lpstr>White</vt:lpstr>
      <vt:lpstr>PowerPoint Presentation</vt:lpstr>
      <vt:lpstr>Women Who Code</vt:lpstr>
      <vt:lpstr>PowerPoint Presentation</vt:lpstr>
      <vt:lpstr>Portland</vt:lpstr>
      <vt:lpstr>PowerPoint Presentation</vt:lpstr>
      <vt:lpstr>Leadership Team</vt:lpstr>
      <vt:lpstr>Portland Events</vt:lpstr>
      <vt:lpstr>Study Nights</vt:lpstr>
      <vt:lpstr>Workshops</vt:lpstr>
      <vt:lpstr>IoT Hackathon </vt:lpstr>
      <vt:lpstr>Networking Night</vt:lpstr>
      <vt:lpstr>PowerPoint Presentation</vt:lpstr>
      <vt:lpstr>PowerPoint Presentation</vt:lpstr>
      <vt:lpstr>  Upcoming Events</vt:lpstr>
      <vt:lpstr>How to Get Involved</vt:lpstr>
      <vt:lpstr>Want to get more involved?</vt:lpstr>
      <vt:lpstr>Join us!</vt:lpstr>
      <vt:lpstr>Questions?  portland@womenwhocode.com</vt:lpstr>
    </vt:vector>
  </TitlesOfParts>
  <LinksUpToDate>false</LinksUpToDate>
  <SharedDoc>false</SharedDoc>
  <HyperlinksChanged>false</HyperlinksChanged>
  <AppVersion>15.0025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Khandelwal, Richa</cp:lastModifiedBy>
  <cp:revision>1</cp:revision>
  <dcterms:modified xsi:type="dcterms:W3CDTF">2016-09-07T15:51:03Z</dcterms:modified>
</cp:coreProperties>
</file>